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540375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122963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880819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430934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1397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val="127962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val="258215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99629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5053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67468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10059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014088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26590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5153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5834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50606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dirty="0"/>
              <a:t>10/27/2017</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351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dirty="0"/>
              <a:pPr/>
              <a:t>10/27/2017</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190489014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t;strong&gt;The Giver&lt;/strong&gt; • Movie Review"/>
          <p:cNvPicPr>
            <a:picLocks noChangeAspect="1"/>
          </p:cNvPicPr>
          <p:nvPr/>
        </p:nvPicPr>
        <p:blipFill>
          <a:blip r:embed="rId2"/>
          <a:stretch>
            <a:fillRect/>
          </a:stretch>
        </p:blipFill>
        <p:spPr>
          <a:xfrm>
            <a:off x="457200" y="384638"/>
            <a:ext cx="11237912" cy="6022983"/>
          </a:xfrm>
          <a:prstGeom prst="rect">
            <a:avLst/>
          </a:prstGeom>
        </p:spPr>
      </p:pic>
      <p:sp>
        <p:nvSpPr>
          <p:cNvPr id="2" name="Title 1"/>
          <p:cNvSpPr>
            <a:spLocks noGrp="1"/>
          </p:cNvSpPr>
          <p:nvPr>
            <p:ph type="ctrTitle"/>
          </p:nvPr>
        </p:nvSpPr>
        <p:spPr>
          <a:xfrm>
            <a:off x="0" y="260350"/>
            <a:ext cx="5189538" cy="1612199"/>
          </a:xfrm>
        </p:spPr>
        <p:txBody>
          <a:bodyPr/>
          <a:lstStyle/>
          <a:p>
            <a:r>
              <a:rPr lang="en-US"/>
              <a:t>The giver</a:t>
            </a:r>
            <a:r>
              <a:rPr lang="en-US">
                <a:solidFill>
                  <a:schemeClr val="tx1"/>
                </a:solidFill>
                <a:latin typeface="+mj-ea"/>
                <a:cs typeface="+mj-ea"/>
              </a:rPr>
              <a:t/>
            </a:r>
            <a:br>
              <a:rPr lang="en-US">
                <a:solidFill>
                  <a:schemeClr val="tx1"/>
                </a:solidFill>
                <a:latin typeface="+mj-ea"/>
                <a:cs typeface="+mj-ea"/>
              </a:rPr>
            </a:br>
            <a:r>
              <a:rPr lang="en-US" sz="3600"/>
              <a:t>By: LOIS lowery</a:t>
            </a:r>
          </a:p>
        </p:txBody>
      </p:sp>
      <p:sp>
        <p:nvSpPr>
          <p:cNvPr id="3" name="Subtitle 2"/>
          <p:cNvSpPr>
            <a:spLocks noGrp="1"/>
          </p:cNvSpPr>
          <p:nvPr>
            <p:ph type="subTitle" idx="1"/>
          </p:nvPr>
        </p:nvSpPr>
        <p:spPr>
          <a:xfrm>
            <a:off x="314325" y="5972175"/>
            <a:ext cx="8791575" cy="1655762"/>
          </a:xfrm>
        </p:spPr>
        <p:txBody>
          <a:bodyPr vert="horz" lIns="91440" tIns="45720" rIns="91440" bIns="45720" rtlCol="0" anchor="t">
            <a:normAutofit/>
          </a:bodyPr>
          <a:lstStyle/>
          <a:p>
            <a:r>
              <a:rPr lang="en-US">
                <a:solidFill>
                  <a:srgbClr val="0C0C0C"/>
                </a:solidFill>
              </a:rPr>
              <a:t>PRESENTATION hunter Perkins</a:t>
            </a:r>
            <a:endParaRPr lang="en-US" err="1">
              <a:solidFill>
                <a:srgbClr val="0C0C0C"/>
              </a:solidFill>
            </a:endParaRPr>
          </a:p>
        </p:txBody>
      </p:sp>
    </p:spTree>
    <p:extLst>
      <p:ext uri="{BB962C8B-B14F-4D97-AF65-F5344CB8AC3E}">
        <p14:creationId xmlns:p14="http://schemas.microsoft.com/office/powerpoint/2010/main" val="385614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4" name="Picture 4" descr="'&lt;strong&gt;The Giver&lt;/strong&gt;' Will Stand the Test of Time">
            <a:extLst>
              <a:ext uri="{FF2B5EF4-FFF2-40B4-BE49-F238E27FC236}">
                <a16:creationId xmlns:a16="http://schemas.microsoft.com/office/drawing/2014/main" id="{BAFA9683-1681-45E0-97CB-7C6CFFEA1AC0}"/>
              </a:ext>
            </a:extLst>
          </p:cNvPr>
          <p:cNvPicPr>
            <a:picLocks noChangeAspect="1"/>
          </p:cNvPicPr>
          <p:nvPr/>
        </p:nvPicPr>
        <p:blipFill rotWithShape="1">
          <a:blip r:embed="rId3"/>
          <a:srcRect l="37675" r="30079" b="-1"/>
          <a:stretch/>
        </p:blipFill>
        <p:spPr>
          <a:xfrm>
            <a:off x="7552042" y="863390"/>
            <a:ext cx="3416888"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2" name="Title 1">
            <a:extLst>
              <a:ext uri="{FF2B5EF4-FFF2-40B4-BE49-F238E27FC236}">
                <a16:creationId xmlns:a16="http://schemas.microsoft.com/office/drawing/2014/main" id="{196417A6-128C-4FD3-BB7F-E9D5B9524F11}"/>
              </a:ext>
            </a:extLst>
          </p:cNvPr>
          <p:cNvSpPr>
            <a:spLocks noGrp="1"/>
          </p:cNvSpPr>
          <p:nvPr>
            <p:ph type="title"/>
          </p:nvPr>
        </p:nvSpPr>
        <p:spPr>
          <a:xfrm>
            <a:off x="1143000" y="609600"/>
            <a:ext cx="6132446" cy="1905000"/>
          </a:xfrm>
        </p:spPr>
        <p:txBody>
          <a:bodyPr>
            <a:normAutofit/>
          </a:bodyPr>
          <a:lstStyle/>
          <a:p>
            <a:pPr algn="ctr"/>
            <a:r>
              <a:rPr lang="en-US" sz="3000"/>
              <a:t>Theme#3, The importance of memory</a:t>
            </a:r>
          </a:p>
        </p:txBody>
      </p:sp>
      <p:sp>
        <p:nvSpPr>
          <p:cNvPr id="3" name="Content Placeholder 2">
            <a:extLst>
              <a:ext uri="{FF2B5EF4-FFF2-40B4-BE49-F238E27FC236}">
                <a16:creationId xmlns:a16="http://schemas.microsoft.com/office/drawing/2014/main" id="{143794A2-563E-4EAD-B658-095866E95BC2}"/>
              </a:ext>
            </a:extLst>
          </p:cNvPr>
          <p:cNvSpPr>
            <a:spLocks noGrp="1"/>
          </p:cNvSpPr>
          <p:nvPr>
            <p:ph idx="1"/>
          </p:nvPr>
        </p:nvSpPr>
        <p:spPr>
          <a:xfrm>
            <a:off x="1143000" y="2666999"/>
            <a:ext cx="5943600" cy="3395871"/>
          </a:xfrm>
        </p:spPr>
        <p:txBody>
          <a:bodyPr>
            <a:normAutofit/>
          </a:bodyPr>
          <a:lstStyle/>
          <a:p>
            <a:pPr>
              <a:buNone/>
            </a:pPr>
            <a:r>
              <a:rPr lang="en-US"/>
              <a:t>One of the most important themes in The Giver is the significance of memory to human life. Lowry was inspired to write The Giver after a visit to her aging father, who had lost most of his long-term memory. ... To do so, they had to give up the memories of their society's collective experiences</a:t>
            </a:r>
          </a:p>
        </p:txBody>
      </p:sp>
    </p:spTree>
    <p:extLst>
      <p:ext uri="{BB962C8B-B14F-4D97-AF65-F5344CB8AC3E}">
        <p14:creationId xmlns:p14="http://schemas.microsoft.com/office/powerpoint/2010/main" val="218894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DC14-F1FB-497C-88F3-E6C7B11F5632}"/>
              </a:ext>
            </a:extLst>
          </p:cNvPr>
          <p:cNvSpPr>
            <a:spLocks noGrp="1"/>
          </p:cNvSpPr>
          <p:nvPr>
            <p:ph type="title"/>
          </p:nvPr>
        </p:nvSpPr>
        <p:spPr/>
        <p:txBody>
          <a:bodyPr/>
          <a:lstStyle/>
          <a:p>
            <a:pPr algn="ctr"/>
            <a:r>
              <a:rPr lang="en-US"/>
              <a:t>The Giver is like...</a:t>
            </a:r>
          </a:p>
        </p:txBody>
      </p:sp>
      <p:sp>
        <p:nvSpPr>
          <p:cNvPr id="3" name="Content Placeholder 2">
            <a:extLst>
              <a:ext uri="{FF2B5EF4-FFF2-40B4-BE49-F238E27FC236}">
                <a16:creationId xmlns:a16="http://schemas.microsoft.com/office/drawing/2014/main" id="{C1C89D58-4A8F-451F-86D8-B25CE17BF580}"/>
              </a:ext>
            </a:extLst>
          </p:cNvPr>
          <p:cNvSpPr>
            <a:spLocks noGrp="1"/>
          </p:cNvSpPr>
          <p:nvPr>
            <p:ph idx="1"/>
          </p:nvPr>
        </p:nvSpPr>
        <p:spPr/>
        <p:txBody>
          <a:bodyPr/>
          <a:lstStyle/>
          <a:p>
            <a:pPr marL="0" indent="0">
              <a:buNone/>
            </a:pPr>
            <a:r>
              <a:rPr lang="en-US"/>
              <a:t>The giver in my opinion is like The hunger Games from a setting perspective both take place in futuristic societies, were governments cancel things out from its people for the greater good in their opinion. In reality they are actually the bad guys.</a:t>
            </a:r>
          </a:p>
        </p:txBody>
      </p:sp>
    </p:spTree>
    <p:extLst>
      <p:ext uri="{BB962C8B-B14F-4D97-AF65-F5344CB8AC3E}">
        <p14:creationId xmlns:p14="http://schemas.microsoft.com/office/powerpoint/2010/main" val="53470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6575-3345-4CC7-A752-AE85C95DD661}"/>
              </a:ext>
            </a:extLst>
          </p:cNvPr>
          <p:cNvSpPr>
            <a:spLocks noGrp="1"/>
          </p:cNvSpPr>
          <p:nvPr>
            <p:ph type="title"/>
          </p:nvPr>
        </p:nvSpPr>
        <p:spPr/>
        <p:txBody>
          <a:bodyPr/>
          <a:lstStyle/>
          <a:p>
            <a:pPr algn="ctr"/>
            <a:r>
              <a:rPr lang="en-US"/>
              <a:t>The most impactful </a:t>
            </a:r>
            <a:r>
              <a:rPr lang="en-US" err="1"/>
              <a:t>SignPost</a:t>
            </a:r>
          </a:p>
        </p:txBody>
      </p:sp>
      <p:sp>
        <p:nvSpPr>
          <p:cNvPr id="3" name="Content Placeholder 2">
            <a:extLst>
              <a:ext uri="{FF2B5EF4-FFF2-40B4-BE49-F238E27FC236}">
                <a16:creationId xmlns:a16="http://schemas.microsoft.com/office/drawing/2014/main" id="{2713C2C5-F833-4351-8636-B1C1A2A929D9}"/>
              </a:ext>
            </a:extLst>
          </p:cNvPr>
          <p:cNvSpPr>
            <a:spLocks noGrp="1"/>
          </p:cNvSpPr>
          <p:nvPr>
            <p:ph idx="1"/>
          </p:nvPr>
        </p:nvSpPr>
        <p:spPr/>
        <p:txBody>
          <a:bodyPr/>
          <a:lstStyle/>
          <a:p>
            <a:r>
              <a:rPr lang="en-US"/>
              <a:t>The most impactful signpost of the giver is the "AHA MOMENT", when </a:t>
            </a:r>
            <a:r>
              <a:rPr lang="en-US" err="1"/>
              <a:t>jonas</a:t>
            </a:r>
            <a:r>
              <a:rPr lang="en-US"/>
              <a:t> figures out what a ,"release' actually is. This makes </a:t>
            </a:r>
            <a:r>
              <a:rPr lang="en-US" err="1"/>
              <a:t>jonas</a:t>
            </a:r>
            <a:r>
              <a:rPr lang="en-US"/>
              <a:t> wonder what if the community is doing the wrong thing which he concludes by leaving the community realizing that killing babies and elders is not right.</a:t>
            </a:r>
          </a:p>
        </p:txBody>
      </p:sp>
    </p:spTree>
    <p:extLst>
      <p:ext uri="{BB962C8B-B14F-4D97-AF65-F5344CB8AC3E}">
        <p14:creationId xmlns:p14="http://schemas.microsoft.com/office/powerpoint/2010/main" val="89170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4" name="Picture 4" descr="'&lt;strong&gt;The Giver&lt;/strong&gt;' Will Stand the Test of Time">
            <a:extLst>
              <a:ext uri="{FF2B5EF4-FFF2-40B4-BE49-F238E27FC236}">
                <a16:creationId xmlns:a16="http://schemas.microsoft.com/office/drawing/2014/main" id="{4983DC78-12A8-402B-BF71-B2DCA6FF9EB4}"/>
              </a:ext>
            </a:extLst>
          </p:cNvPr>
          <p:cNvPicPr>
            <a:picLocks noChangeAspect="1"/>
          </p:cNvPicPr>
          <p:nvPr/>
        </p:nvPicPr>
        <p:blipFill rotWithShape="1">
          <a:blip r:embed="rId3"/>
          <a:srcRect r="15790"/>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2" name="Title 1">
            <a:extLst>
              <a:ext uri="{FF2B5EF4-FFF2-40B4-BE49-F238E27FC236}">
                <a16:creationId xmlns:a16="http://schemas.microsoft.com/office/drawing/2014/main" id="{0B2C6B62-3925-42E8-9048-6C32B677E121}"/>
              </a:ext>
            </a:extLst>
          </p:cNvPr>
          <p:cNvSpPr>
            <a:spLocks noGrp="1"/>
          </p:cNvSpPr>
          <p:nvPr>
            <p:ph type="title"/>
          </p:nvPr>
        </p:nvSpPr>
        <p:spPr>
          <a:xfrm>
            <a:off x="4303643" y="609600"/>
            <a:ext cx="6743767" cy="1905000"/>
          </a:xfrm>
        </p:spPr>
        <p:txBody>
          <a:bodyPr>
            <a:normAutofit/>
          </a:bodyPr>
          <a:lstStyle/>
          <a:p>
            <a:r>
              <a:rPr lang="en-US"/>
              <a:t>Conclusion</a:t>
            </a:r>
            <a:endParaRPr lang="en-US" err="1"/>
          </a:p>
        </p:txBody>
      </p:sp>
      <p:sp>
        <p:nvSpPr>
          <p:cNvPr id="3" name="Content Placeholder 2">
            <a:extLst>
              <a:ext uri="{FF2B5EF4-FFF2-40B4-BE49-F238E27FC236}">
                <a16:creationId xmlns:a16="http://schemas.microsoft.com/office/drawing/2014/main" id="{EE4CD27F-3C99-4D99-A849-F827FA623778}"/>
              </a:ext>
            </a:extLst>
          </p:cNvPr>
          <p:cNvSpPr>
            <a:spLocks noGrp="1"/>
          </p:cNvSpPr>
          <p:nvPr>
            <p:ph idx="1"/>
          </p:nvPr>
        </p:nvSpPr>
        <p:spPr>
          <a:xfrm>
            <a:off x="4303643" y="2666999"/>
            <a:ext cx="7046844" cy="3415749"/>
          </a:xfrm>
        </p:spPr>
        <p:txBody>
          <a:bodyPr>
            <a:normAutofit/>
          </a:bodyPr>
          <a:lstStyle/>
          <a:p>
            <a:pPr marL="0" indent="0">
              <a:buNone/>
            </a:pPr>
            <a:r>
              <a:rPr lang="en-US"/>
              <a:t>The most memorable aspect of the giver is how bad life is without memories and feelings, how things are lifeless and dull. This novel is important cause it shows the importance of things and how little things taken away can have big impacts on people. I recommend this book to my dad because the way he and I have the same taste in literature, he would have as good as a time I did reading this book. </a:t>
            </a:r>
          </a:p>
        </p:txBody>
      </p:sp>
    </p:spTree>
    <p:extLst>
      <p:ext uri="{BB962C8B-B14F-4D97-AF65-F5344CB8AC3E}">
        <p14:creationId xmlns:p14="http://schemas.microsoft.com/office/powerpoint/2010/main" val="62988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122218"/>
          </a:xfrm>
        </p:spPr>
        <p:txBody>
          <a:bodyPr/>
          <a:lstStyle/>
          <a:p>
            <a:pPr algn="ctr"/>
            <a:r>
              <a:rPr lang="en-US"/>
              <a:t>Table of Contents</a:t>
            </a:r>
          </a:p>
        </p:txBody>
      </p:sp>
      <p:sp>
        <p:nvSpPr>
          <p:cNvPr id="3" name="Content Placeholder 2"/>
          <p:cNvSpPr>
            <a:spLocks noGrp="1"/>
          </p:cNvSpPr>
          <p:nvPr>
            <p:ph sz="half" idx="1"/>
          </p:nvPr>
        </p:nvSpPr>
        <p:spPr/>
        <p:txBody>
          <a:bodyPr/>
          <a:lstStyle/>
          <a:p>
            <a:r>
              <a:rPr lang="en-US"/>
              <a:t>Slide 1-Summary</a:t>
            </a:r>
          </a:p>
          <a:p>
            <a:r>
              <a:rPr lang="en-US"/>
              <a:t>Slide 2-Plot Chart</a:t>
            </a:r>
          </a:p>
          <a:p>
            <a:r>
              <a:rPr lang="en-US"/>
              <a:t>Slide 3-Setting</a:t>
            </a:r>
          </a:p>
          <a:p>
            <a:r>
              <a:rPr lang="en-US"/>
              <a:t>Slide 4-Main Character,(Traits, Influences, And point of view)</a:t>
            </a:r>
          </a:p>
          <a:p>
            <a:r>
              <a:rPr lang="en-US"/>
              <a:t>Slide 5-Main Conflict </a:t>
            </a:r>
          </a:p>
        </p:txBody>
      </p:sp>
      <p:sp>
        <p:nvSpPr>
          <p:cNvPr id="4" name="Content Placeholder 3"/>
          <p:cNvSpPr>
            <a:spLocks noGrp="1"/>
          </p:cNvSpPr>
          <p:nvPr>
            <p:ph sz="half" idx="2"/>
          </p:nvPr>
        </p:nvSpPr>
        <p:spPr/>
        <p:txBody>
          <a:bodyPr/>
          <a:lstStyle/>
          <a:p>
            <a:r>
              <a:rPr lang="en-US" dirty="0"/>
              <a:t>Slide 6-Theme#1</a:t>
            </a:r>
          </a:p>
          <a:p>
            <a:pPr>
              <a:buClr>
                <a:srgbClr val="FFFFFF"/>
              </a:buClr>
            </a:pPr>
            <a:r>
              <a:rPr lang="en-US" dirty="0"/>
              <a:t>Slide 7-Theme#2</a:t>
            </a:r>
          </a:p>
          <a:p>
            <a:pPr>
              <a:buClr>
                <a:srgbClr val="FFFFFF"/>
              </a:buClr>
            </a:pPr>
            <a:r>
              <a:rPr lang="en-US" dirty="0"/>
              <a:t>Slide 8-Theme#3</a:t>
            </a:r>
          </a:p>
          <a:p>
            <a:pPr>
              <a:buClr>
                <a:srgbClr val="FFFFFF"/>
              </a:buClr>
            </a:pPr>
            <a:r>
              <a:rPr lang="en-US" dirty="0"/>
              <a:t>Slide 9-The giver compared too...</a:t>
            </a:r>
          </a:p>
          <a:p>
            <a:pPr>
              <a:buClr>
                <a:srgbClr val="FFFFFF"/>
              </a:buClr>
            </a:pPr>
            <a:r>
              <a:rPr lang="en-US" dirty="0"/>
              <a:t>Slide 10-Most </a:t>
            </a:r>
            <a:r>
              <a:rPr lang="en-US" smtClean="0"/>
              <a:t>impactfull</a:t>
            </a:r>
            <a:r>
              <a:rPr lang="en-US" dirty="0"/>
              <a:t> signpost</a:t>
            </a:r>
          </a:p>
        </p:txBody>
      </p:sp>
    </p:spTree>
    <p:extLst>
      <p:ext uri="{BB962C8B-B14F-4D97-AF65-F5344CB8AC3E}">
        <p14:creationId xmlns:p14="http://schemas.microsoft.com/office/powerpoint/2010/main" val="2998838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lstStyle/>
          <a:p>
            <a:pPr algn="ctr"/>
            <a:r>
              <a:rPr lang="en-US"/>
              <a:t>“The Giver”, summarization</a:t>
            </a:r>
          </a:p>
        </p:txBody>
      </p:sp>
      <p:sp>
        <p:nvSpPr>
          <p:cNvPr id="3" name="Content Placeholder 2"/>
          <p:cNvSpPr>
            <a:spLocks noGrp="1"/>
          </p:cNvSpPr>
          <p:nvPr>
            <p:ph idx="1"/>
          </p:nvPr>
        </p:nvSpPr>
        <p:spPr/>
        <p:txBody>
          <a:bodyPr/>
          <a:lstStyle/>
          <a:p>
            <a:pPr marL="0" indent="0">
              <a:buNone/>
            </a:pPr>
            <a:r>
              <a:rPr lang="en-US"/>
              <a:t>The giver is a Non-Fiction/ Sci-fi, it takes place in a futuristic society where everyone lives sameness, or they don’t see or experience color, memories, race, religion, based on the fact that the elders/government says this create controversy which leads to basic emotions that are negative like sadness and anger. Jonas becoming 12, is assigned a ,”Honorable” job, receiver of memory. The Giver must teach Jonas memories of the past to provide guidance for the elders but there's a twist. Jonas learning about these new emotions makes the decision to leave the community to try to release the memories, on the journey he must also take Gabriel to  keep him alive. The book ends with Jonas sledding down a hill about to release the memories.</a:t>
            </a:r>
          </a:p>
        </p:txBody>
      </p:sp>
    </p:spTree>
    <p:extLst>
      <p:ext uri="{BB962C8B-B14F-4D97-AF65-F5344CB8AC3E}">
        <p14:creationId xmlns:p14="http://schemas.microsoft.com/office/powerpoint/2010/main" val="92320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052945"/>
          </a:xfrm>
        </p:spPr>
        <p:txBody>
          <a:bodyPr/>
          <a:lstStyle/>
          <a:p>
            <a:pPr algn="ctr"/>
            <a:r>
              <a:rPr lang="en-US"/>
              <a:t>Plot Diagram</a:t>
            </a:r>
          </a:p>
        </p:txBody>
      </p:sp>
      <p:pic>
        <p:nvPicPr>
          <p:cNvPr id="4" name="Content Placeholder 3" descr="MirAndBia - &lt;strong&gt;Plot&lt;/strong&gt; Lin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82" y="235527"/>
            <a:ext cx="12150437" cy="6731446"/>
          </a:xfrm>
        </p:spPr>
      </p:pic>
      <p:sp>
        <p:nvSpPr>
          <p:cNvPr id="5" name="Rectangle 4"/>
          <p:cNvSpPr/>
          <p:nvPr/>
        </p:nvSpPr>
        <p:spPr>
          <a:xfrm>
            <a:off x="443345" y="5403273"/>
            <a:ext cx="1717964" cy="720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3345" y="4169286"/>
            <a:ext cx="2521528" cy="83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8091" y="2951018"/>
            <a:ext cx="351905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8091" y="1468582"/>
            <a:ext cx="4613564" cy="1219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83527" y="152399"/>
            <a:ext cx="6373091" cy="1233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33855" y="1468581"/>
            <a:ext cx="4253345"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92836" y="2951018"/>
            <a:ext cx="3394364" cy="83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393382" y="5503741"/>
            <a:ext cx="2597727" cy="841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3345" y="5403273"/>
            <a:ext cx="1717964" cy="646331"/>
          </a:xfrm>
          <a:prstGeom prst="rect">
            <a:avLst/>
          </a:prstGeom>
          <a:noFill/>
        </p:spPr>
        <p:txBody>
          <a:bodyPr wrap="square" rtlCol="0">
            <a:spAutoFit/>
          </a:bodyPr>
          <a:lstStyle/>
          <a:p>
            <a:r>
              <a:rPr lang="en-US"/>
              <a:t>Jonas has a normal life.</a:t>
            </a:r>
          </a:p>
        </p:txBody>
      </p:sp>
      <p:sp>
        <p:nvSpPr>
          <p:cNvPr id="16" name="TextBox 15"/>
          <p:cNvSpPr txBox="1"/>
          <p:nvPr/>
        </p:nvSpPr>
        <p:spPr>
          <a:xfrm>
            <a:off x="443345" y="4151899"/>
            <a:ext cx="2521528" cy="923330"/>
          </a:xfrm>
          <a:prstGeom prst="rect">
            <a:avLst/>
          </a:prstGeom>
          <a:noFill/>
        </p:spPr>
        <p:txBody>
          <a:bodyPr wrap="square" rtlCol="0">
            <a:spAutoFit/>
          </a:bodyPr>
          <a:lstStyle/>
          <a:p>
            <a:r>
              <a:rPr lang="en-US"/>
              <a:t>Jonas sees flashes of colors and wonders what it is.</a:t>
            </a:r>
          </a:p>
        </p:txBody>
      </p:sp>
      <p:sp>
        <p:nvSpPr>
          <p:cNvPr id="17" name="TextBox 16"/>
          <p:cNvSpPr txBox="1"/>
          <p:nvPr/>
        </p:nvSpPr>
        <p:spPr>
          <a:xfrm>
            <a:off x="658091" y="2951018"/>
            <a:ext cx="3519055" cy="923330"/>
          </a:xfrm>
          <a:prstGeom prst="rect">
            <a:avLst/>
          </a:prstGeom>
          <a:noFill/>
        </p:spPr>
        <p:txBody>
          <a:bodyPr wrap="square" rtlCol="0">
            <a:spAutoFit/>
          </a:bodyPr>
          <a:lstStyle/>
          <a:p>
            <a:r>
              <a:rPr lang="en-US"/>
              <a:t>Jonas is Assigned “Receiver of memory”, he gets his first memory of sledding.</a:t>
            </a:r>
          </a:p>
        </p:txBody>
      </p:sp>
      <p:sp>
        <p:nvSpPr>
          <p:cNvPr id="18" name="TextBox 17"/>
          <p:cNvSpPr txBox="1"/>
          <p:nvPr/>
        </p:nvSpPr>
        <p:spPr>
          <a:xfrm>
            <a:off x="651164" y="1468582"/>
            <a:ext cx="4620491" cy="1200329"/>
          </a:xfrm>
          <a:prstGeom prst="rect">
            <a:avLst/>
          </a:prstGeom>
          <a:noFill/>
        </p:spPr>
        <p:txBody>
          <a:bodyPr wrap="square" rtlCol="0">
            <a:spAutoFit/>
          </a:bodyPr>
          <a:lstStyle/>
          <a:p>
            <a:r>
              <a:rPr lang="en-US"/>
              <a:t>Time goes by, Jonas learns about emotions and colors. But after he begins to experience bad memories of war and then learns about release. </a:t>
            </a:r>
          </a:p>
        </p:txBody>
      </p:sp>
      <p:sp>
        <p:nvSpPr>
          <p:cNvPr id="19" name="TextBox 18"/>
          <p:cNvSpPr txBox="1"/>
          <p:nvPr/>
        </p:nvSpPr>
        <p:spPr>
          <a:xfrm>
            <a:off x="3283527" y="152399"/>
            <a:ext cx="6373091" cy="646331"/>
          </a:xfrm>
          <a:prstGeom prst="rect">
            <a:avLst/>
          </a:prstGeom>
          <a:noFill/>
        </p:spPr>
        <p:txBody>
          <a:bodyPr wrap="square" rtlCol="0">
            <a:spAutoFit/>
          </a:bodyPr>
          <a:lstStyle/>
          <a:p>
            <a:r>
              <a:rPr lang="en-US"/>
              <a:t>Jonas is overwhelmed with reality and leaves the community with Gabe.</a:t>
            </a:r>
          </a:p>
        </p:txBody>
      </p:sp>
      <p:sp>
        <p:nvSpPr>
          <p:cNvPr id="20" name="TextBox 19"/>
          <p:cNvSpPr txBox="1"/>
          <p:nvPr/>
        </p:nvSpPr>
        <p:spPr>
          <a:xfrm>
            <a:off x="7633855" y="1537853"/>
            <a:ext cx="4253345" cy="969818"/>
          </a:xfrm>
          <a:prstGeom prst="rect">
            <a:avLst/>
          </a:prstGeom>
          <a:noFill/>
        </p:spPr>
        <p:txBody>
          <a:bodyPr wrap="square" rtlCol="0">
            <a:spAutoFit/>
          </a:bodyPr>
          <a:lstStyle/>
          <a:p>
            <a:endParaRPr lang="en-US"/>
          </a:p>
        </p:txBody>
      </p:sp>
      <p:sp>
        <p:nvSpPr>
          <p:cNvPr id="3" name="TextBox 2"/>
          <p:cNvSpPr txBox="1"/>
          <p:nvPr/>
        </p:nvSpPr>
        <p:spPr>
          <a:xfrm>
            <a:off x="7633855" y="1537853"/>
            <a:ext cx="4253345" cy="923330"/>
          </a:xfrm>
          <a:prstGeom prst="rect">
            <a:avLst/>
          </a:prstGeom>
          <a:noFill/>
        </p:spPr>
        <p:txBody>
          <a:bodyPr wrap="square" rtlCol="0">
            <a:spAutoFit/>
          </a:bodyPr>
          <a:lstStyle/>
          <a:p>
            <a:r>
              <a:rPr lang="en-US"/>
              <a:t>Jonas sees the search planes looking for him, Jonas Gives Gabriel memories to survive.</a:t>
            </a:r>
          </a:p>
        </p:txBody>
      </p:sp>
      <p:sp>
        <p:nvSpPr>
          <p:cNvPr id="9" name="TextBox 8"/>
          <p:cNvSpPr txBox="1"/>
          <p:nvPr/>
        </p:nvSpPr>
        <p:spPr>
          <a:xfrm>
            <a:off x="8492836" y="2951018"/>
            <a:ext cx="3394364" cy="923330"/>
          </a:xfrm>
          <a:prstGeom prst="rect">
            <a:avLst/>
          </a:prstGeom>
          <a:noFill/>
        </p:spPr>
        <p:txBody>
          <a:bodyPr wrap="square" rtlCol="0">
            <a:spAutoFit/>
          </a:bodyPr>
          <a:lstStyle/>
          <a:p>
            <a:r>
              <a:rPr lang="en-US"/>
              <a:t>Jonas and Gabriel are sledding downhill to a community.</a:t>
            </a:r>
          </a:p>
        </p:txBody>
      </p:sp>
      <p:sp>
        <p:nvSpPr>
          <p:cNvPr id="14" name="TextBox 13"/>
          <p:cNvSpPr txBox="1"/>
          <p:nvPr/>
        </p:nvSpPr>
        <p:spPr>
          <a:xfrm>
            <a:off x="9393382" y="5462896"/>
            <a:ext cx="2902527" cy="923330"/>
          </a:xfrm>
          <a:prstGeom prst="rect">
            <a:avLst/>
          </a:prstGeom>
          <a:noFill/>
        </p:spPr>
        <p:txBody>
          <a:bodyPr wrap="square" rtlCol="0">
            <a:spAutoFit/>
          </a:bodyPr>
          <a:lstStyle/>
          <a:p>
            <a:r>
              <a:rPr lang="en-US"/>
              <a:t>The Resolution: Jonas Leaves the community to keep Gabriel safe.</a:t>
            </a:r>
          </a:p>
        </p:txBody>
      </p:sp>
    </p:spTree>
    <p:extLst>
      <p:ext uri="{BB962C8B-B14F-4D97-AF65-F5344CB8AC3E}">
        <p14:creationId xmlns:p14="http://schemas.microsoft.com/office/powerpoint/2010/main" val="132665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lstStyle/>
          <a:p>
            <a:pPr algn="ctr"/>
            <a:r>
              <a:rPr lang="en-US"/>
              <a:t>Setting </a:t>
            </a:r>
          </a:p>
        </p:txBody>
      </p:sp>
      <p:sp>
        <p:nvSpPr>
          <p:cNvPr id="3" name="Content Placeholder 2"/>
          <p:cNvSpPr>
            <a:spLocks noGrp="1"/>
          </p:cNvSpPr>
          <p:nvPr>
            <p:ph idx="1"/>
          </p:nvPr>
        </p:nvSpPr>
        <p:spPr/>
        <p:txBody>
          <a:bodyPr/>
          <a:lstStyle/>
          <a:p>
            <a:pPr marL="0" indent="0">
              <a:buNone/>
            </a:pPr>
            <a:r>
              <a:rPr lang="en-US"/>
              <a:t>World-Earth</a:t>
            </a:r>
          </a:p>
          <a:p>
            <a:pPr marL="0" indent="0">
              <a:buNone/>
            </a:pPr>
            <a:r>
              <a:rPr lang="en-US"/>
              <a:t>Place-Community(Unknown Location or what community)</a:t>
            </a:r>
          </a:p>
          <a:p>
            <a:pPr marL="0" indent="0">
              <a:buNone/>
            </a:pPr>
            <a:r>
              <a:rPr lang="en-US"/>
              <a:t>Time- Over the course of 1 year-2 year (Over the course of Jonas’s 12</a:t>
            </a:r>
            <a:r>
              <a:rPr lang="en-US" baseline="30000"/>
              <a:t>th</a:t>
            </a:r>
            <a:r>
              <a:rPr lang="en-US"/>
              <a:t> year)</a:t>
            </a:r>
          </a:p>
          <a:p>
            <a:pPr marL="0" indent="0">
              <a:buNone/>
            </a:pPr>
            <a:endParaRPr lang="en-US"/>
          </a:p>
          <a:p>
            <a:pPr marL="0" indent="0" algn="ctr">
              <a:buNone/>
            </a:pPr>
            <a:r>
              <a:rPr lang="en-US" sz="2800"/>
              <a:t>Tone</a:t>
            </a:r>
          </a:p>
          <a:p>
            <a:pPr marL="0" indent="0">
              <a:buNone/>
            </a:pPr>
            <a:r>
              <a:rPr lang="en-US"/>
              <a:t>The community is very secretive, hiding stuff about  the past and what things really are,( </a:t>
            </a:r>
            <a:r>
              <a:rPr lang="en-US" err="1"/>
              <a:t>Example:Release</a:t>
            </a:r>
            <a:r>
              <a:rPr lang="en-US"/>
              <a:t>)</a:t>
            </a:r>
          </a:p>
        </p:txBody>
      </p:sp>
    </p:spTree>
    <p:extLst>
      <p:ext uri="{BB962C8B-B14F-4D97-AF65-F5344CB8AC3E}">
        <p14:creationId xmlns:p14="http://schemas.microsoft.com/office/powerpoint/2010/main" val="2977468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lstStyle/>
          <a:p>
            <a:pPr algn="ctr"/>
            <a:r>
              <a:rPr lang="en-US"/>
              <a:t>Main Character,(Traits, Influences, And Point of View)</a:t>
            </a:r>
          </a:p>
        </p:txBody>
      </p:sp>
      <p:sp>
        <p:nvSpPr>
          <p:cNvPr id="3" name="Content Placeholder 2"/>
          <p:cNvSpPr>
            <a:spLocks noGrp="1"/>
          </p:cNvSpPr>
          <p:nvPr>
            <p:ph idx="1"/>
          </p:nvPr>
        </p:nvSpPr>
        <p:spPr/>
        <p:txBody>
          <a:bodyPr/>
          <a:lstStyle/>
          <a:p>
            <a:pPr marL="0" indent="0">
              <a:buNone/>
            </a:pPr>
            <a:r>
              <a:rPr lang="en-US"/>
              <a:t>Jonas is a 12 year old boy, he has different eyes from others in the community, he is very friendly and honest but soon lets his Job effect his emotions, it makes him Secretive, shy, and he begins to lie. The Giver influences him by giving him memories that changes his point of view of the community. He first believed that the community was a normal place telling everything that citizens need to know but it changes as he learns about emotions, he figures what things are and what the community really is. He finds it in his best interest to take action based on the information that he learns. </a:t>
            </a:r>
          </a:p>
        </p:txBody>
      </p:sp>
    </p:spTree>
    <p:extLst>
      <p:ext uri="{BB962C8B-B14F-4D97-AF65-F5344CB8AC3E}">
        <p14:creationId xmlns:p14="http://schemas.microsoft.com/office/powerpoint/2010/main" val="1461188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82436"/>
          </a:xfrm>
        </p:spPr>
        <p:txBody>
          <a:bodyPr/>
          <a:lstStyle/>
          <a:p>
            <a:pPr algn="ctr"/>
            <a:r>
              <a:rPr lang="en-US"/>
              <a:t>Main Conflict</a:t>
            </a:r>
          </a:p>
        </p:txBody>
      </p:sp>
      <p:pic>
        <p:nvPicPr>
          <p:cNvPr id="4" name="Picture 3" descr="Leonardo Colombi: &lt;strong&gt;The Giver&lt;/strong&gt; - Il mondo di &lt;strong&gt;Jonas&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9" y="1018308"/>
            <a:ext cx="11804072" cy="5673437"/>
          </a:xfrm>
          <a:prstGeom prst="rect">
            <a:avLst/>
          </a:prstGeom>
        </p:spPr>
      </p:pic>
      <p:sp>
        <p:nvSpPr>
          <p:cNvPr id="3" name="Content Placeholder 2"/>
          <p:cNvSpPr>
            <a:spLocks noGrp="1"/>
          </p:cNvSpPr>
          <p:nvPr>
            <p:ph idx="1"/>
          </p:nvPr>
        </p:nvSpPr>
        <p:spPr>
          <a:xfrm>
            <a:off x="1141413" y="1018308"/>
            <a:ext cx="9905998" cy="3803074"/>
          </a:xfrm>
        </p:spPr>
        <p:txBody>
          <a:bodyPr/>
          <a:lstStyle/>
          <a:p>
            <a:pPr marL="0" indent="0">
              <a:buNone/>
            </a:pPr>
            <a:r>
              <a:rPr lang="en-US"/>
              <a:t>The conflict is a mixture of Man Vs man, and man Vs himself. Jonas is having a internal conflict dealing with all these new emotions and memories but at the same time dealing with the fact that the community is killing babies and elders that don’t fit basic standards to live. It is them he must go against the community to save one who he loves, Gabriel. On page 51, Jonas first learns about release and wants to stay with the giver to talk about why Release is need, per say. It is then he decides to leave the community to save Gabe.</a:t>
            </a:r>
          </a:p>
        </p:txBody>
      </p:sp>
    </p:spTree>
    <p:extLst>
      <p:ext uri="{BB962C8B-B14F-4D97-AF65-F5344CB8AC3E}">
        <p14:creationId xmlns:p14="http://schemas.microsoft.com/office/powerpoint/2010/main" val="238229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4" name="Picture 4" descr="&lt;strong&gt;The Giver&lt;/strong&gt; | Reviews by Bethany">
            <a:extLst>
              <a:ext uri="{FF2B5EF4-FFF2-40B4-BE49-F238E27FC236}">
                <a16:creationId xmlns:a16="http://schemas.microsoft.com/office/drawing/2014/main" id="{9A91D07D-8CB7-4DCF-98EF-CBB6A32389CE}"/>
              </a:ext>
            </a:extLst>
          </p:cNvPr>
          <p:cNvPicPr>
            <a:picLocks noChangeAspect="1"/>
          </p:cNvPicPr>
          <p:nvPr/>
        </p:nvPicPr>
        <p:blipFill rotWithShape="1">
          <a:blip r:embed="rId3">
            <a:alphaModFix amt="15000"/>
            <a:extLst/>
          </a:blip>
          <a:srcRect/>
          <a:stretch/>
        </p:blipFill>
        <p:spPr>
          <a:xfrm>
            <a:off x="20" y="10"/>
            <a:ext cx="12191980" cy="6857990"/>
          </a:xfrm>
          <a:prstGeom prst="rect">
            <a:avLst/>
          </a:prstGeom>
        </p:spPr>
      </p:pic>
      <p:sp>
        <p:nvSpPr>
          <p:cNvPr id="2" name="Title 1"/>
          <p:cNvSpPr>
            <a:spLocks noGrp="1"/>
          </p:cNvSpPr>
          <p:nvPr>
            <p:ph type="title"/>
          </p:nvPr>
        </p:nvSpPr>
        <p:spPr>
          <a:xfrm>
            <a:off x="1141413" y="609600"/>
            <a:ext cx="9905998" cy="1905000"/>
          </a:xfrm>
        </p:spPr>
        <p:txBody>
          <a:bodyPr>
            <a:normAutofit/>
          </a:bodyPr>
          <a:lstStyle/>
          <a:p>
            <a:r>
              <a:rPr lang="en-US"/>
              <a:t>Theme #1, fitting in</a:t>
            </a:r>
          </a:p>
        </p:txBody>
      </p:sp>
      <p:sp>
        <p:nvSpPr>
          <p:cNvPr id="3" name="Content Placeholder 2"/>
          <p:cNvSpPr>
            <a:spLocks noGrp="1"/>
          </p:cNvSpPr>
          <p:nvPr>
            <p:ph idx="1"/>
          </p:nvPr>
        </p:nvSpPr>
        <p:spPr>
          <a:xfrm>
            <a:off x="1141413" y="2666999"/>
            <a:ext cx="9905998" cy="3124201"/>
          </a:xfrm>
        </p:spPr>
        <p:txBody>
          <a:bodyPr>
            <a:normAutofit/>
          </a:bodyPr>
          <a:lstStyle/>
          <a:p>
            <a:pPr marL="0" indent="0">
              <a:buNone/>
            </a:pPr>
            <a:r>
              <a:rPr lang="en-US"/>
              <a:t>Jonas Fits in the community until he receives the new Position, Receiver of Memory. He then has trouble Fitting in sense he is now so different and isolated from others. He soon learns that it is sort of a blessing because he then gets to experience many wonderful memories that makes him forget about it and "fitting In", doesn't matter.</a:t>
            </a:r>
          </a:p>
        </p:txBody>
      </p:sp>
    </p:spTree>
    <p:extLst>
      <p:ext uri="{BB962C8B-B14F-4D97-AF65-F5344CB8AC3E}">
        <p14:creationId xmlns:p14="http://schemas.microsoft.com/office/powerpoint/2010/main" val="303818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4" name="Picture 4" descr="Darul lui Jonas/ &lt;strong&gt;The Giver&lt;/strong&gt;">
            <a:extLst>
              <a:ext uri="{FF2B5EF4-FFF2-40B4-BE49-F238E27FC236}">
                <a16:creationId xmlns:a16="http://schemas.microsoft.com/office/drawing/2014/main" id="{78E94685-6CA6-464A-BE11-4DC9AD9A9333}"/>
              </a:ext>
            </a:extLst>
          </p:cNvPr>
          <p:cNvPicPr>
            <a:picLocks noChangeAspect="1"/>
          </p:cNvPicPr>
          <p:nvPr/>
        </p:nvPicPr>
        <p:blipFill rotWithShape="1">
          <a:blip r:embed="rId3">
            <a:alphaModFix amt="15000"/>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9FEFDCE-94A2-4904-8EE1-FA35E8EEF23D}"/>
              </a:ext>
            </a:extLst>
          </p:cNvPr>
          <p:cNvSpPr>
            <a:spLocks noGrp="1"/>
          </p:cNvSpPr>
          <p:nvPr>
            <p:ph type="title"/>
          </p:nvPr>
        </p:nvSpPr>
        <p:spPr>
          <a:xfrm>
            <a:off x="1141413" y="609600"/>
            <a:ext cx="9905998" cy="1905000"/>
          </a:xfrm>
        </p:spPr>
        <p:txBody>
          <a:bodyPr>
            <a:normAutofit/>
          </a:bodyPr>
          <a:lstStyle/>
          <a:p>
            <a:r>
              <a:rPr lang="en-US"/>
              <a:t>Theme #2, History Matters</a:t>
            </a:r>
          </a:p>
        </p:txBody>
      </p:sp>
      <p:sp>
        <p:nvSpPr>
          <p:cNvPr id="3" name="Content Placeholder 2">
            <a:extLst>
              <a:ext uri="{FF2B5EF4-FFF2-40B4-BE49-F238E27FC236}">
                <a16:creationId xmlns:a16="http://schemas.microsoft.com/office/drawing/2014/main" id="{24EB6CE1-E129-409C-ACB2-6731B2FF4D0E}"/>
              </a:ext>
            </a:extLst>
          </p:cNvPr>
          <p:cNvSpPr>
            <a:spLocks noGrp="1"/>
          </p:cNvSpPr>
          <p:nvPr>
            <p:ph idx="1"/>
          </p:nvPr>
        </p:nvSpPr>
        <p:spPr>
          <a:xfrm>
            <a:off x="1141413" y="2666999"/>
            <a:ext cx="9905998" cy="3124201"/>
          </a:xfrm>
        </p:spPr>
        <p:txBody>
          <a:bodyPr>
            <a:normAutofit/>
          </a:bodyPr>
          <a:lstStyle/>
          <a:p>
            <a:pPr>
              <a:lnSpc>
                <a:spcPct val="90000"/>
              </a:lnSpc>
              <a:buNone/>
            </a:pPr>
            <a:r>
              <a:rPr lang="en-US"/>
              <a:t>Imagine that all of a sudden the person closest to you cannot remember anything. What memories would you share with him? What would you want that person to know about himself, you, your relationship, and the world around him? In </a:t>
            </a:r>
            <a:r>
              <a:rPr lang="en-US" i="1"/>
              <a:t>The Giver</a:t>
            </a:r>
            <a:r>
              <a:rPr lang="en-US"/>
              <a:t> by Lois Lowry, it is not just one person who has lost touch with his past, but an entire community of people. As Jonas, the new Receiver of Memory for the community, begins to gain knowledge of the past, he learns about the relationship between pleasure and pain, the importance of individuality over conformity, and the value and limitations of memories. Keep reading to learn more about these themes in the novel. A </a:t>
            </a:r>
            <a:r>
              <a:rPr lang="en-US" b="1"/>
              <a:t>theme</a:t>
            </a:r>
            <a:r>
              <a:rPr lang="en-US"/>
              <a:t> is a point that the author is trying to make through the story.</a:t>
            </a:r>
          </a:p>
        </p:txBody>
      </p:sp>
    </p:spTree>
    <p:extLst>
      <p:ext uri="{BB962C8B-B14F-4D97-AF65-F5344CB8AC3E}">
        <p14:creationId xmlns:p14="http://schemas.microsoft.com/office/powerpoint/2010/main" val="18578399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1</TotalTime>
  <Words>821</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Century Gothic</vt:lpstr>
      <vt:lpstr>Mesh</vt:lpstr>
      <vt:lpstr>The giver By: LOIS lowery</vt:lpstr>
      <vt:lpstr>Table of Contents</vt:lpstr>
      <vt:lpstr>“The Giver”, summarization</vt:lpstr>
      <vt:lpstr>Plot Diagram</vt:lpstr>
      <vt:lpstr>Setting </vt:lpstr>
      <vt:lpstr>Main Character,(Traits, Influences, And Point of View)</vt:lpstr>
      <vt:lpstr>Main Conflict</vt:lpstr>
      <vt:lpstr>Theme #1, fitting in</vt:lpstr>
      <vt:lpstr>Theme #2, History Matters</vt:lpstr>
      <vt:lpstr>Theme#3, The importance of memory</vt:lpstr>
      <vt:lpstr>The Giver is like...</vt:lpstr>
      <vt:lpstr>The most impactful SignPost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giver By: LOIS lowery</dc:title>
  <dc:creator>Perkins,Hunter</dc:creator>
  <cp:lastModifiedBy>Perkins,Hunter</cp:lastModifiedBy>
  <cp:revision>3</cp:revision>
  <dcterms:modified xsi:type="dcterms:W3CDTF">2017-10-27T13:13:15Z</dcterms:modified>
</cp:coreProperties>
</file>